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19,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P3 Challenge- </a:t>
            </a:r>
          </a:p>
          <a:p>
            <a:pPr lvl="1"/>
            <a:r>
              <a:rPr lang="en-US" sz="1800" b="1" dirty="0" smtClean="0"/>
              <a:t>Find the average atomic mass of chlorine give that it has 2 isotopes:    Cl-35 and Cl-37.</a:t>
            </a:r>
          </a:p>
          <a:p>
            <a:pPr lvl="1"/>
            <a:r>
              <a:rPr lang="en-US" sz="1800" b="1" baseline="30000" dirty="0" smtClean="0"/>
              <a:t>35</a:t>
            </a:r>
            <a:r>
              <a:rPr lang="en-US" sz="1800" b="1" dirty="0" smtClean="0"/>
              <a:t>Cl      34.968853     75.78%		</a:t>
            </a:r>
          </a:p>
          <a:p>
            <a:pPr lvl="1"/>
            <a:r>
              <a:rPr lang="en-US" sz="1800" b="1" baseline="30000" dirty="0" smtClean="0"/>
              <a:t>37</a:t>
            </a:r>
            <a:r>
              <a:rPr lang="en-US" sz="1800" b="1" dirty="0" smtClean="0"/>
              <a:t>Cl      36.965903      24.22 %</a:t>
            </a:r>
            <a:endParaRPr lang="en-US" sz="1800" b="1" baseline="30000" dirty="0" smtClean="0"/>
          </a:p>
          <a:p>
            <a:endParaRPr lang="en-US" b="1" dirty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More Practice with Subatomic Particles.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Agenda</a:t>
            </a:r>
          </a:p>
          <a:p>
            <a:pPr lvl="1"/>
            <a:r>
              <a:rPr lang="en-US" sz="1800" b="1" dirty="0"/>
              <a:t>Homework Review </a:t>
            </a:r>
          </a:p>
          <a:p>
            <a:pPr lvl="1"/>
            <a:r>
              <a:rPr lang="en-US" sz="2000" b="1" dirty="0" err="1"/>
              <a:t>Phet</a:t>
            </a:r>
            <a:r>
              <a:rPr lang="en-US" sz="2000" b="1" dirty="0"/>
              <a:t> Build an </a:t>
            </a:r>
            <a:r>
              <a:rPr lang="en-US" sz="2000" b="1" smtClean="0"/>
              <a:t>Atom (get two stamps: </a:t>
            </a:r>
            <a:r>
              <a:rPr lang="en-US" sz="2000" b="1" dirty="0" smtClean="0"/>
              <a:t>for 1,2 games and </a:t>
            </a:r>
            <a:r>
              <a:rPr lang="en-US" sz="2000" b="1" smtClean="0"/>
              <a:t>3,4 games) </a:t>
            </a:r>
            <a:endParaRPr lang="en-US" sz="2000" b="1" dirty="0"/>
          </a:p>
          <a:p>
            <a:r>
              <a:rPr lang="en-US" b="1" dirty="0"/>
              <a:t>Assignment: Complete the Build an Atom Worksheet for Thurs, if you don’t finish in class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Radioactivity Reading Assignment (#12 5 pts extra credit – optional)</a:t>
            </a:r>
            <a:endParaRPr lang="en-US" b="1" dirty="0"/>
          </a:p>
          <a:p>
            <a:r>
              <a:rPr lang="en-US" b="1" dirty="0"/>
              <a:t>Exit slip – none – put away laptops properly!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95044" y="865486"/>
            <a:ext cx="4073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Turn in your Beanium Activity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Get out  the Atoms, ions and Mass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WS for a HMK check.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155700" y="2603500"/>
          <a:ext cx="1006507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746">
                  <a:extLst>
                    <a:ext uri="{9D8B030D-6E8A-4147-A177-3AD203B41FA5}">
                      <a16:colId xmlns:a16="http://schemas.microsoft.com/office/drawing/2014/main" val="1480296504"/>
                    </a:ext>
                  </a:extLst>
                </a:gridCol>
                <a:gridCol w="1119933">
                  <a:extLst>
                    <a:ext uri="{9D8B030D-6E8A-4147-A177-3AD203B41FA5}">
                      <a16:colId xmlns:a16="http://schemas.microsoft.com/office/drawing/2014/main" val="2283256904"/>
                    </a:ext>
                  </a:extLst>
                </a:gridCol>
                <a:gridCol w="1028724">
                  <a:extLst>
                    <a:ext uri="{9D8B030D-6E8A-4147-A177-3AD203B41FA5}">
                      <a16:colId xmlns:a16="http://schemas.microsoft.com/office/drawing/2014/main" val="965509981"/>
                    </a:ext>
                  </a:extLst>
                </a:gridCol>
                <a:gridCol w="1258134">
                  <a:extLst>
                    <a:ext uri="{9D8B030D-6E8A-4147-A177-3AD203B41FA5}">
                      <a16:colId xmlns:a16="http://schemas.microsoft.com/office/drawing/2014/main" val="630887728"/>
                    </a:ext>
                  </a:extLst>
                </a:gridCol>
                <a:gridCol w="1258134">
                  <a:extLst>
                    <a:ext uri="{9D8B030D-6E8A-4147-A177-3AD203B41FA5}">
                      <a16:colId xmlns:a16="http://schemas.microsoft.com/office/drawing/2014/main" val="1246371184"/>
                    </a:ext>
                  </a:extLst>
                </a:gridCol>
                <a:gridCol w="1258134">
                  <a:extLst>
                    <a:ext uri="{9D8B030D-6E8A-4147-A177-3AD203B41FA5}">
                      <a16:colId xmlns:a16="http://schemas.microsoft.com/office/drawing/2014/main" val="4172618798"/>
                    </a:ext>
                  </a:extLst>
                </a:gridCol>
                <a:gridCol w="1258134">
                  <a:extLst>
                    <a:ext uri="{9D8B030D-6E8A-4147-A177-3AD203B41FA5}">
                      <a16:colId xmlns:a16="http://schemas.microsoft.com/office/drawing/2014/main" val="3689447668"/>
                    </a:ext>
                  </a:extLst>
                </a:gridCol>
                <a:gridCol w="1258134">
                  <a:extLst>
                    <a:ext uri="{9D8B030D-6E8A-4147-A177-3AD203B41FA5}">
                      <a16:colId xmlns:a16="http://schemas.microsoft.com/office/drawing/2014/main" val="193537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86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Oxygen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16</a:t>
                      </a:r>
                      <a:r>
                        <a:rPr lang="en-US" b="1" dirty="0" smtClean="0"/>
                        <a:t>O</a:t>
                      </a:r>
                      <a:r>
                        <a:rPr lang="en-US" b="1" baseline="30000" dirty="0" smtClean="0"/>
                        <a:t>2-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2-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Hydrogen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</a:t>
                      </a:r>
                      <a:r>
                        <a:rPr lang="en-US" b="1" dirty="0" smtClean="0"/>
                        <a:t>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2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Hydrogen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3</a:t>
                      </a:r>
                      <a:r>
                        <a:rPr lang="en-US" b="1" dirty="0" smtClean="0"/>
                        <a:t>H</a:t>
                      </a:r>
                      <a:r>
                        <a:rPr lang="en-US" b="1" baseline="30000" dirty="0" smtClean="0"/>
                        <a:t>+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61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Carbon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14</a:t>
                      </a:r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50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Carbon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12</a:t>
                      </a:r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5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Zinc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65</a:t>
                      </a:r>
                      <a:r>
                        <a:rPr lang="en-US" b="1" dirty="0" smtClean="0"/>
                        <a:t>Zn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09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Potassium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39</a:t>
                      </a:r>
                      <a:r>
                        <a:rPr lang="en-US" b="1" dirty="0" smtClean="0"/>
                        <a:t>K</a:t>
                      </a:r>
                      <a:r>
                        <a:rPr lang="en-US" b="1" baseline="30000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10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13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155700" y="2603500"/>
          <a:ext cx="977060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182">
                  <a:extLst>
                    <a:ext uri="{9D8B030D-6E8A-4147-A177-3AD203B41FA5}">
                      <a16:colId xmlns:a16="http://schemas.microsoft.com/office/drawing/2014/main" val="1480296504"/>
                    </a:ext>
                  </a:extLst>
                </a:gridCol>
                <a:gridCol w="1087167">
                  <a:extLst>
                    <a:ext uri="{9D8B030D-6E8A-4147-A177-3AD203B41FA5}">
                      <a16:colId xmlns:a16="http://schemas.microsoft.com/office/drawing/2014/main" val="2283256904"/>
                    </a:ext>
                  </a:extLst>
                </a:gridCol>
                <a:gridCol w="998628">
                  <a:extLst>
                    <a:ext uri="{9D8B030D-6E8A-4147-A177-3AD203B41FA5}">
                      <a16:colId xmlns:a16="http://schemas.microsoft.com/office/drawing/2014/main" val="965509981"/>
                    </a:ext>
                  </a:extLst>
                </a:gridCol>
                <a:gridCol w="1221325">
                  <a:extLst>
                    <a:ext uri="{9D8B030D-6E8A-4147-A177-3AD203B41FA5}">
                      <a16:colId xmlns:a16="http://schemas.microsoft.com/office/drawing/2014/main" val="630887728"/>
                    </a:ext>
                  </a:extLst>
                </a:gridCol>
                <a:gridCol w="1221325">
                  <a:extLst>
                    <a:ext uri="{9D8B030D-6E8A-4147-A177-3AD203B41FA5}">
                      <a16:colId xmlns:a16="http://schemas.microsoft.com/office/drawing/2014/main" val="1246371184"/>
                    </a:ext>
                  </a:extLst>
                </a:gridCol>
                <a:gridCol w="1221325">
                  <a:extLst>
                    <a:ext uri="{9D8B030D-6E8A-4147-A177-3AD203B41FA5}">
                      <a16:colId xmlns:a16="http://schemas.microsoft.com/office/drawing/2014/main" val="4172618798"/>
                    </a:ext>
                  </a:extLst>
                </a:gridCol>
                <a:gridCol w="1221325">
                  <a:extLst>
                    <a:ext uri="{9D8B030D-6E8A-4147-A177-3AD203B41FA5}">
                      <a16:colId xmlns:a16="http://schemas.microsoft.com/office/drawing/2014/main" val="3689447668"/>
                    </a:ext>
                  </a:extLst>
                </a:gridCol>
                <a:gridCol w="1221325">
                  <a:extLst>
                    <a:ext uri="{9D8B030D-6E8A-4147-A177-3AD203B41FA5}">
                      <a16:colId xmlns:a16="http://schemas.microsoft.com/office/drawing/2014/main" val="62838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86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Titanium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48</a:t>
                      </a:r>
                      <a:r>
                        <a:rPr lang="en-US" b="1" dirty="0" smtClean="0"/>
                        <a:t>Ti</a:t>
                      </a:r>
                      <a:r>
                        <a:rPr lang="en-US" b="1" baseline="30000" dirty="0" smtClean="0"/>
                        <a:t>2+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2+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Antimony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122</a:t>
                      </a:r>
                      <a:r>
                        <a:rPr lang="en-US" b="1" dirty="0" smtClean="0"/>
                        <a:t>Sb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2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Uranium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238</a:t>
                      </a:r>
                      <a:r>
                        <a:rPr lang="en-US" b="1" dirty="0" smtClean="0"/>
                        <a:t>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61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Silver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108</a:t>
                      </a:r>
                      <a:r>
                        <a:rPr lang="en-US" b="1" dirty="0" smtClean="0"/>
                        <a:t>Ag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50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Fermium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257</a:t>
                      </a:r>
                      <a:r>
                        <a:rPr lang="en-US" b="1" dirty="0" smtClean="0"/>
                        <a:t>Fm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5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Platinum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195</a:t>
                      </a:r>
                      <a:r>
                        <a:rPr lang="en-US" b="1" dirty="0" smtClean="0"/>
                        <a:t>Pt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09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Krypton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84</a:t>
                      </a:r>
                      <a:r>
                        <a:rPr lang="en-US" b="1" dirty="0" smtClean="0"/>
                        <a:t>Kr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10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47365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1. Equal ,  Z = #p</a:t>
            </a:r>
          </a:p>
          <a:p>
            <a:r>
              <a:rPr lang="en-US" b="1" dirty="0" smtClean="0"/>
              <a:t>2. A = #p+#n</a:t>
            </a:r>
          </a:p>
          <a:p>
            <a:r>
              <a:rPr lang="en-US" b="1" dirty="0" smtClean="0"/>
              <a:t>3. # protons</a:t>
            </a:r>
            <a:r>
              <a:rPr lang="en-US" b="1" dirty="0"/>
              <a:t> </a:t>
            </a:r>
            <a:r>
              <a:rPr lang="en-US" b="1" dirty="0" smtClean="0"/>
              <a:t>OR atomic number OR Z</a:t>
            </a:r>
          </a:p>
          <a:p>
            <a:r>
              <a:rPr lang="en-US" b="1" dirty="0" smtClean="0"/>
              <a:t>4. charge = #p – #e</a:t>
            </a:r>
          </a:p>
          <a:p>
            <a:r>
              <a:rPr lang="en-US" b="1" dirty="0" smtClean="0"/>
              <a:t>  Show work for 5 and 6: (Mass)(Ab) + (Mass)(Ab)   (Ab% in decimal form….move decimal 2 to left)</a:t>
            </a:r>
          </a:p>
          <a:p>
            <a:r>
              <a:rPr lang="en-US" sz="1800" b="1" dirty="0" smtClean="0"/>
              <a:t>5. </a:t>
            </a:r>
            <a:r>
              <a:rPr lang="en-US" b="1" dirty="0" smtClean="0"/>
              <a:t>Li</a:t>
            </a:r>
            <a:r>
              <a:rPr lang="en-US" sz="1800" b="1" dirty="0" smtClean="0"/>
              <a:t> = 6.941 </a:t>
            </a:r>
            <a:r>
              <a:rPr lang="en-US" sz="1800" b="1" dirty="0" err="1" smtClean="0"/>
              <a:t>amu</a:t>
            </a:r>
            <a:r>
              <a:rPr lang="en-US" sz="1800" b="1" dirty="0" smtClean="0"/>
              <a:t>	Agrees with Periodic Table </a:t>
            </a:r>
          </a:p>
          <a:p>
            <a:r>
              <a:rPr lang="en-US" b="1" dirty="0" smtClean="0"/>
              <a:t>6.  </a:t>
            </a:r>
            <a:r>
              <a:rPr lang="en-US" b="1" dirty="0" err="1" smtClean="0"/>
              <a:t>Ar</a:t>
            </a:r>
            <a:r>
              <a:rPr lang="en-US" b="1" dirty="0" smtClean="0"/>
              <a:t> = 39.947 </a:t>
            </a:r>
            <a:r>
              <a:rPr lang="en-US" b="1" dirty="0" err="1" smtClean="0"/>
              <a:t>amu</a:t>
            </a:r>
            <a:r>
              <a:rPr lang="en-US" b="1" dirty="0" smtClean="0"/>
              <a:t>  	Agrees with Periodic Table</a:t>
            </a:r>
          </a:p>
          <a:p>
            <a:r>
              <a:rPr lang="en-US" b="1" dirty="0"/>
              <a:t>7</a:t>
            </a:r>
            <a:r>
              <a:rPr lang="en-US" b="1" dirty="0" smtClean="0"/>
              <a:t>.  43.38% Na</a:t>
            </a:r>
          </a:p>
          <a:p>
            <a:r>
              <a:rPr lang="en-US" b="1" dirty="0"/>
              <a:t>8</a:t>
            </a:r>
            <a:r>
              <a:rPr lang="en-US" b="1" dirty="0" smtClean="0"/>
              <a:t>.   52.9% Al and 47.1 % O</a:t>
            </a:r>
          </a:p>
          <a:p>
            <a:r>
              <a:rPr lang="en-US" b="1" dirty="0"/>
              <a:t>9</a:t>
            </a:r>
            <a:r>
              <a:rPr lang="en-US" b="1" dirty="0" smtClean="0"/>
              <a:t>.    264 g carbon dioxide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651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- none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r>
              <a:rPr lang="en-US" b="1" dirty="0"/>
              <a:t>Complete the Build an Atom Worksheet for </a:t>
            </a:r>
            <a:r>
              <a:rPr lang="en-US" b="1" dirty="0" smtClean="0"/>
              <a:t>Thurs, </a:t>
            </a:r>
            <a:r>
              <a:rPr lang="en-US" b="1" dirty="0"/>
              <a:t>if you don’t finish in class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Radioactivity Reading. #12 extra credit (5 pts) optional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47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22809</TotalTime>
  <Words>384</Words>
  <Application>Microsoft Office PowerPoint</Application>
  <PresentationFormat>Widescreen</PresentationFormat>
  <Paragraphs>165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Chemistry – Nov 19, 2019 </vt:lpstr>
      <vt:lpstr>Homework Review</vt:lpstr>
      <vt:lpstr>Homework Review</vt:lpstr>
      <vt:lpstr>Homework Review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195</cp:revision>
  <dcterms:created xsi:type="dcterms:W3CDTF">2015-08-11T02:33:52Z</dcterms:created>
  <dcterms:modified xsi:type="dcterms:W3CDTF">2019-11-19T20:17:27Z</dcterms:modified>
</cp:coreProperties>
</file>